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6828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218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8/17/2021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i="1" dirty="0" err="1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Xorazm</a:t>
            </a:r>
            <a:r>
              <a:rPr lang="en-US" sz="1100" b="1" i="1" dirty="0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 </a:t>
            </a:r>
            <a:r>
              <a:rPr lang="en-US" sz="1100" b="1" i="1" dirty="0" err="1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viloyati</a:t>
            </a:r>
            <a:r>
              <a:rPr lang="en-US" sz="1100" b="1" i="1" dirty="0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i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charset="0"/>
              </a:rPr>
              <a:t>Qo’shko’pir</a:t>
            </a:r>
            <a:r>
              <a:rPr lang="en-US" sz="1100" b="1" i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charset="0"/>
              </a:rPr>
              <a:t> </a:t>
            </a:r>
            <a:r>
              <a:rPr lang="en-US" sz="1100" b="1" i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charset="0"/>
              </a:rPr>
              <a:t>tumani</a:t>
            </a:r>
            <a:endParaRPr lang="ru-RU" sz="8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69840"/>
            <a:ext cx="1659923" cy="324175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/>
            <a:r>
              <a:rPr lang="uz-Cyrl-UZ" sz="11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11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lyukobond</a:t>
            </a:r>
            <a:r>
              <a:rPr lang="en-US" sz="11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11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binoni</a:t>
            </a:r>
            <a:r>
              <a:rPr lang="en-US" sz="11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tashqi</a:t>
            </a:r>
            <a:r>
              <a:rPr lang="en-US" sz="11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koʼrinishini</a:t>
            </a:r>
            <a:r>
              <a:rPr lang="en-US" sz="11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bezashda</a:t>
            </a:r>
            <a:r>
              <a:rPr lang="en-US" sz="11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1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binoning</a:t>
            </a:r>
            <a:r>
              <a:rPr lang="en-US" sz="11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ventilyatsiya</a:t>
            </a:r>
            <a:r>
              <a:rPr lang="en-US" sz="11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1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yongʼin</a:t>
            </a:r>
            <a:r>
              <a:rPr lang="en-US" sz="11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xavfsiziliga</a:t>
            </a:r>
            <a:r>
              <a:rPr lang="en-US" sz="11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xizmat</a:t>
            </a:r>
            <a:r>
              <a:rPr lang="en-US" sz="11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qiluvchi</a:t>
            </a:r>
            <a:r>
              <a:rPr lang="en-US" sz="11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kompozit</a:t>
            </a:r>
            <a:r>
              <a:rPr lang="en-US" sz="11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material. </a:t>
            </a:r>
            <a:r>
              <a:rPr lang="uz-Cyrl-UZ" sz="11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11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lyukobond</a:t>
            </a:r>
            <a:r>
              <a:rPr lang="en-US" sz="11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panellari</a:t>
            </a:r>
            <a:r>
              <a:rPr lang="en-US" sz="11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qalinligi</a:t>
            </a:r>
            <a:r>
              <a:rPr lang="en-US" sz="11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0,5 mm </a:t>
            </a:r>
            <a:r>
              <a:rPr lang="en-US" sz="11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gacha</a:t>
            </a:r>
            <a:r>
              <a:rPr lang="en-US" sz="11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boʼlgan</a:t>
            </a:r>
            <a:r>
              <a:rPr lang="en-US" sz="11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ikkita</a:t>
            </a:r>
            <a:r>
              <a:rPr lang="en-US" sz="11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boʼyalgan</a:t>
            </a:r>
            <a:r>
              <a:rPr lang="en-US" sz="11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alyuminiy</a:t>
            </a:r>
            <a:r>
              <a:rPr lang="en-US" sz="11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plitalardan</a:t>
            </a:r>
            <a:r>
              <a:rPr lang="en-US" sz="11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r>
              <a:rPr lang="en-US" sz="11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boʼlib</a:t>
            </a:r>
            <a:r>
              <a:rPr lang="en-US" sz="11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1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11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orasida</a:t>
            </a:r>
            <a:r>
              <a:rPr lang="en-US" sz="11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polimer</a:t>
            </a:r>
            <a:r>
              <a:rPr lang="en-US" sz="11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qatlam</a:t>
            </a:r>
            <a:r>
              <a:rPr lang="en-US" sz="11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(past </a:t>
            </a:r>
            <a:r>
              <a:rPr lang="en-US" sz="11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bosimli</a:t>
            </a:r>
            <a:r>
              <a:rPr lang="en-US" sz="11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polietilen</a:t>
            </a:r>
            <a:r>
              <a:rPr lang="en-US" sz="11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asosida</a:t>
            </a:r>
            <a:r>
              <a:rPr lang="en-US" sz="11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1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yopishtiriladi</a:t>
            </a:r>
            <a:endParaRPr lang="ru-RU" sz="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797286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Loyiha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manzili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Loyihaning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iqtisodiy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koʼrsatkichlari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 smtClean="0">
              <a:solidFill>
                <a:schemeClr val="bg1"/>
              </a:solidFill>
            </a:endParaRPr>
          </a:p>
          <a:p>
            <a:pPr algn="ctr" fontAlgn="base"/>
            <a:endParaRPr lang="ru-RU" sz="1400" dirty="0" smtClean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812660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en-US" sz="1400" b="1" dirty="0" err="1">
                <a:solidFill>
                  <a:schemeClr val="bg1"/>
                </a:solidFill>
                <a:latin typeface="Bahnschrift SemiBold" panose="020B0502040204020203" pitchFamily="34" charset="0"/>
                <a:ea typeface="Arial" pitchFamily="34" charset="0"/>
                <a:cs typeface="Arial" pitchFamily="34" charset="0"/>
              </a:rPr>
              <a:t>Loyiha</a:t>
            </a:r>
            <a:r>
              <a:rPr lang="en-US" sz="1400" b="1" dirty="0">
                <a:solidFill>
                  <a:schemeClr val="bg1"/>
                </a:solidFill>
                <a:latin typeface="Bahnschrift SemiBold" panose="020B0502040204020203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" panose="020B0502040204020203" pitchFamily="34" charset="0"/>
                <a:ea typeface="Arial" pitchFamily="34" charset="0"/>
                <a:cs typeface="Arial" pitchFamily="34" charset="0"/>
              </a:rPr>
              <a:t>tavsifi</a:t>
            </a:r>
            <a:endParaRPr lang="ru-RU" sz="1400" b="1" cap="all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err="1">
                <a:solidFill>
                  <a:schemeClr val="bg1"/>
                </a:solidFill>
                <a:latin typeface="Bahnschrift SemiBold" panose="020B0502040204020203" pitchFamily="34" charset="0"/>
              </a:rPr>
              <a:t>O’z</a:t>
            </a:r>
            <a:r>
              <a:rPr lang="en-US" sz="1400" b="1" dirty="0">
                <a:solidFill>
                  <a:schemeClr val="bg1"/>
                </a:solidFill>
                <a:latin typeface="Bahnschrift SemiBold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" panose="020B0502040204020203" pitchFamily="34" charset="0"/>
              </a:rPr>
              <a:t>mablag’i</a:t>
            </a:r>
            <a:endParaRPr lang="ru-RU" sz="1400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latin typeface="Bahnschrift SemiBold" panose="020B0502040204020203" pitchFamily="34" charset="0"/>
              </a:rPr>
              <a:t>Bank </a:t>
            </a:r>
            <a:r>
              <a:rPr lang="en-US" sz="1400" b="1" dirty="0" err="1">
                <a:solidFill>
                  <a:schemeClr val="bg1"/>
                </a:solidFill>
                <a:latin typeface="Bahnschrift SemiBold" panose="020B0502040204020203" pitchFamily="34" charset="0"/>
              </a:rPr>
              <a:t>krediti</a:t>
            </a:r>
            <a:endParaRPr lang="ru-RU" sz="1400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44943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dirty="0" err="1">
                <a:solidFill>
                  <a:schemeClr val="bg1"/>
                </a:solidFill>
                <a:latin typeface="Bahnschrift SemiBold" panose="020B0502040204020203" pitchFamily="34" charset="0"/>
              </a:rPr>
              <a:t>Ishchi</a:t>
            </a:r>
            <a:r>
              <a:rPr lang="en-US" sz="1400" b="1" dirty="0">
                <a:solidFill>
                  <a:schemeClr val="bg1"/>
                </a:solidFill>
                <a:latin typeface="Bahnschrift SemiBold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" panose="020B0502040204020203" pitchFamily="34" charset="0"/>
              </a:rPr>
              <a:t>o’rin</a:t>
            </a:r>
            <a:r>
              <a:rPr lang="en-US" sz="1400" b="1" dirty="0">
                <a:solidFill>
                  <a:schemeClr val="bg1"/>
                </a:solidFill>
                <a:latin typeface="Bahnschrift SemiBold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" panose="020B0502040204020203" pitchFamily="34" charset="0"/>
              </a:rPr>
              <a:t>soni</a:t>
            </a:r>
            <a:endParaRPr lang="ru-RU" sz="1400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69469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b="1" dirty="0" err="1">
                <a:solidFill>
                  <a:schemeClr val="bg1"/>
                </a:solidFill>
                <a:latin typeface="Bahnschrift SemiBold" panose="020B0502040204020203" pitchFamily="34" charset="0"/>
              </a:rPr>
              <a:t>Ishga</a:t>
            </a:r>
            <a:r>
              <a:rPr lang="en-US" sz="1400" b="1" dirty="0">
                <a:solidFill>
                  <a:schemeClr val="bg1"/>
                </a:solidFill>
                <a:latin typeface="Bahnschrift SemiBold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" panose="020B0502040204020203" pitchFamily="34" charset="0"/>
              </a:rPr>
              <a:t>tushish</a:t>
            </a:r>
            <a:r>
              <a:rPr lang="en-US" sz="1400" b="1" dirty="0">
                <a:solidFill>
                  <a:schemeClr val="bg1"/>
                </a:solidFill>
                <a:latin typeface="Bahnschrift SemiBold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" panose="020B0502040204020203" pitchFamily="34" charset="0"/>
              </a:rPr>
              <a:t>vaqti</a:t>
            </a:r>
            <a:endParaRPr lang="ru-RU" sz="1400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37578" y="5089610"/>
            <a:ext cx="5164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300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829644" y="6323606"/>
            <a:ext cx="5774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113,7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82426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6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nafar</a:t>
            </a:r>
            <a:endParaRPr lang="en-US" dirty="0" smtClean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 smtClean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 smtClean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 smtClean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050" dirty="0" err="1" smtClean="0">
                <a:latin typeface="Bahnschrift SemiBold SemiConden" pitchFamily="34" charset="0"/>
              </a:rPr>
              <a:t>Loyiha</a:t>
            </a:r>
            <a:endParaRPr lang="en-US" sz="1050" dirty="0" smtClean="0">
              <a:latin typeface="Bahnschrift SemiBold SemiConden" pitchFamily="34" charset="0"/>
            </a:endParaRPr>
          </a:p>
          <a:p>
            <a:pPr lvl="0" algn="ctr"/>
            <a:r>
              <a:rPr lang="en-US" sz="1050" dirty="0" err="1" smtClean="0">
                <a:latin typeface="Bahnschrift SemiBold SemiConden" pitchFamily="34" charset="0"/>
              </a:rPr>
              <a:t>qiymati</a:t>
            </a:r>
            <a:endParaRPr lang="ru-RU" sz="1050" dirty="0" smtClean="0">
              <a:latin typeface="Bahnschrift SemiBold SemiConden" pitchFamily="34" charset="0"/>
            </a:endParaRPr>
          </a:p>
        </p:txBody>
      </p:sp>
      <p:sp>
        <p:nvSpPr>
          <p:cNvPr id="170" name="Прямоугольник 169"/>
          <p:cNvSpPr/>
          <p:nvPr/>
        </p:nvSpPr>
        <p:spPr>
          <a:xfrm>
            <a:off x="5761476" y="5436977"/>
            <a:ext cx="9115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2400" b="1" dirty="0" smtClean="0">
                <a:solidFill>
                  <a:srgbClr val="FF0000"/>
                </a:solidFill>
                <a:latin typeface="Bahnschrift SemiBold SemiConden" pitchFamily="34" charset="0"/>
              </a:rPr>
              <a:t>413,7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5761288" y="5864422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200" dirty="0" smtClean="0">
                <a:solidFill>
                  <a:srgbClr val="002060"/>
                </a:solidFill>
                <a:latin typeface="Bahnschrift SemiBold SemiConden" pitchFamily="34" charset="0"/>
              </a:rPr>
              <a:t>MLN. SO’M</a:t>
            </a:r>
            <a:endParaRPr lang="ru-RU" sz="1200" dirty="0" smtClean="0">
              <a:solidFill>
                <a:srgbClr val="002060"/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199360" y="5147962"/>
            <a:ext cx="85792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MLN. SO’M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42604" y="6379008"/>
            <a:ext cx="85792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MLN. SO’M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55339" y="1130847"/>
            <a:ext cx="180540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 err="1">
                <a:solidFill>
                  <a:schemeClr val="bg1"/>
                </a:solidFill>
                <a:latin typeface="Bahnschrift SemiBold" panose="020B0502040204020203" pitchFamily="34" charset="0"/>
              </a:rPr>
              <a:t>Tunuka</a:t>
            </a:r>
            <a:r>
              <a:rPr lang="en-US" sz="1600" b="1" dirty="0">
                <a:solidFill>
                  <a:schemeClr val="bg1"/>
                </a:solidFill>
                <a:latin typeface="Bahnschrift SemiBold" panose="020B0502040204020203" pitchFamily="34" charset="0"/>
              </a:rPr>
              <a:t> </a:t>
            </a:r>
            <a:r>
              <a:rPr lang="en-US" sz="1600" b="1" dirty="0" err="1">
                <a:solidFill>
                  <a:schemeClr val="bg1"/>
                </a:solidFill>
                <a:latin typeface="Bahnschrift SemiBold" panose="020B0502040204020203" pitchFamily="34" charset="0"/>
              </a:rPr>
              <a:t>mahsulotlari</a:t>
            </a:r>
            <a:r>
              <a:rPr lang="en-US" sz="1600" b="1" dirty="0">
                <a:solidFill>
                  <a:schemeClr val="bg1"/>
                </a:solidFill>
                <a:latin typeface="Bahnschrift SemiBold" panose="020B0502040204020203" pitchFamily="34" charset="0"/>
              </a:rPr>
              <a:t> </a:t>
            </a:r>
            <a:r>
              <a:rPr lang="en-US" sz="1600" b="1" dirty="0" err="1">
                <a:solidFill>
                  <a:schemeClr val="bg1"/>
                </a:solidFill>
                <a:latin typeface="Bahnschrift SemiBold" panose="020B0502040204020203" pitchFamily="34" charset="0"/>
              </a:rPr>
              <a:t>ishlab</a:t>
            </a:r>
            <a:r>
              <a:rPr lang="en-US" sz="1600" b="1" dirty="0">
                <a:solidFill>
                  <a:schemeClr val="bg1"/>
                </a:solidFill>
                <a:latin typeface="Bahnschrift SemiBold" panose="020B0502040204020203" pitchFamily="34" charset="0"/>
              </a:rPr>
              <a:t> </a:t>
            </a:r>
            <a:r>
              <a:rPr lang="en-US" sz="1600" b="1" dirty="0" err="1">
                <a:solidFill>
                  <a:schemeClr val="bg1"/>
                </a:solidFill>
                <a:latin typeface="Bahnschrift SemiBold" panose="020B0502040204020203" pitchFamily="34" charset="0"/>
              </a:rPr>
              <a:t>chiqarish</a:t>
            </a:r>
            <a:endParaRPr lang="uz-Cyrl-UZ" sz="1600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 smtClean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1722867" y="-24837"/>
            <a:ext cx="79244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“XOR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ZM VILOYATI </a:t>
            </a:r>
            <a:r>
              <a:rPr lang="en-US" sz="1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QOʼSHKOʼPIR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TUM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NID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TUNUK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HSULOTL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 ISHL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 CHIQ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RISH F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OLIYATINI T</a:t>
            </a:r>
            <a:r>
              <a:rPr lang="ru-RU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SHKIL QILISH”</a:t>
            </a:r>
            <a:endParaRPr lang="ru-RU" sz="1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01470" y="4212232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Oʼz-oʼzini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qoplash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39447" y="2754225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453178" y="1889210"/>
            <a:ext cx="6559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26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oy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Sof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joriy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qiymat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91723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44,3 </a:t>
            </a:r>
            <a:r>
              <a:rPr lang="en-US" sz="1600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mln</a:t>
            </a:r>
            <a:r>
              <a:rPr lang="en-US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.</a:t>
            </a:r>
          </a:p>
          <a:p>
            <a:r>
              <a:rPr lang="en-US" sz="1600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sz="1600" dirty="0" smtClean="0">
                <a:solidFill>
                  <a:srgbClr val="C00000"/>
                </a:solidFill>
                <a:latin typeface="Bahnschrift SemiBold SemiConden" pitchFamily="34" charset="0"/>
              </a:rPr>
              <a:t>   </a:t>
            </a:r>
            <a:r>
              <a:rPr lang="en-US" sz="1600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so’m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100" b="1" dirty="0" err="1">
                <a:solidFill>
                  <a:schemeClr val="bg1"/>
                </a:solidFill>
                <a:cs typeface="Arial" pitchFamily="34" charset="0"/>
              </a:rPr>
              <a:t>Ichki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100" b="1" dirty="0" err="1">
                <a:solidFill>
                  <a:schemeClr val="bg1"/>
                </a:solidFill>
                <a:cs typeface="Arial" pitchFamily="34" charset="0"/>
              </a:rPr>
              <a:t>daromadlilik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100" b="1" dirty="0" err="1">
                <a:solidFill>
                  <a:schemeClr val="bg1"/>
                </a:solidFill>
                <a:cs typeface="Arial" pitchFamily="34" charset="0"/>
              </a:rPr>
              <a:t>darajasi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  (IRR)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5501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35%</a:t>
            </a:r>
            <a:endParaRPr lang="ru-RU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188654" y="2841539"/>
            <a:ext cx="111267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Investitsiya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</a:p>
          <a:p>
            <a:pPr algn="ctr"/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qaytimi</a:t>
            </a:r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ROI)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1377392" y="3248145"/>
            <a:ext cx="5405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72%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en-US" sz="1400" dirty="0" err="1">
                <a:solidFill>
                  <a:schemeClr val="bg1"/>
                </a:solidFill>
                <a:latin typeface="Bahnschrift SemiBold" panose="020B0502040204020203" pitchFamily="34" charset="0"/>
              </a:rPr>
              <a:t>Loyihaning</a:t>
            </a:r>
            <a:r>
              <a:rPr lang="en-US" sz="1400" dirty="0">
                <a:solidFill>
                  <a:schemeClr val="bg1"/>
                </a:solidFill>
                <a:latin typeface="Bahnschrift SemiBold" panose="020B0502040204020203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Bahnschrift SemiBold" panose="020B0502040204020203" pitchFamily="34" charset="0"/>
              </a:rPr>
              <a:t>xarajatlar</a:t>
            </a:r>
            <a:r>
              <a:rPr lang="en-US" sz="1400" dirty="0">
                <a:solidFill>
                  <a:schemeClr val="bg1"/>
                </a:solidFill>
                <a:latin typeface="Bahnschrift SemiBold" panose="020B0502040204020203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Bahnschrift SemiBold" panose="020B0502040204020203" pitchFamily="34" charset="0"/>
              </a:rPr>
              <a:t>taqsimoti</a:t>
            </a:r>
            <a:endParaRPr lang="ru-RU" sz="1400" dirty="0">
              <a:solidFill>
                <a:schemeClr val="bg1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25082" y="427733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 err="1">
                <a:solidFill>
                  <a:schemeClr val="bg1"/>
                </a:solidFill>
                <a:cs typeface="Arial" pitchFamily="34" charset="0"/>
              </a:rPr>
              <a:t>Bino</a:t>
            </a:r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400" b="1" dirty="0" err="1">
                <a:solidFill>
                  <a:schemeClr val="bg1"/>
                </a:solidFill>
                <a:cs typeface="Arial" pitchFamily="34" charset="0"/>
              </a:rPr>
              <a:t>qurish</a:t>
            </a:r>
            <a:endParaRPr lang="en-US" altLang="ko-KR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317777" y="1804543"/>
            <a:ext cx="95891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300 </a:t>
            </a:r>
            <a:r>
              <a:rPr lang="en-US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mln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.</a:t>
            </a:r>
          </a:p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so’m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23400" y="2265317"/>
            <a:ext cx="113453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 err="1">
                <a:solidFill>
                  <a:schemeClr val="bg1"/>
                </a:solidFill>
                <a:cs typeface="Arial" pitchFamily="34" charset="0"/>
              </a:rPr>
              <a:t>Uskunalar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30665" y="2129851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Boshqa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</a:p>
          <a:p>
            <a:pPr algn="ctr"/>
            <a:r>
              <a:rPr lang="en-US" altLang="ko-KR" sz="1200" b="1" dirty="0" err="1" smtClean="0">
                <a:solidFill>
                  <a:schemeClr val="bg1"/>
                </a:solidFill>
                <a:cs typeface="Arial" pitchFamily="34" charset="0"/>
              </a:rPr>
              <a:t>xarajatlar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47308" y="2481876"/>
            <a:ext cx="84991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30 </a:t>
            </a:r>
            <a:r>
              <a:rPr lang="en-US" dirty="0" err="1">
                <a:solidFill>
                  <a:srgbClr val="C00000"/>
                </a:solidFill>
                <a:latin typeface="Bahnschrift SemiBold SemiConden" pitchFamily="34" charset="0"/>
              </a:rPr>
              <a:t>mln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.</a:t>
            </a:r>
          </a:p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 </a:t>
            </a:r>
            <a:r>
              <a:rPr lang="en-US" dirty="0" err="1">
                <a:solidFill>
                  <a:srgbClr val="C00000"/>
                </a:solidFill>
                <a:latin typeface="Bahnschrift SemiBold SemiConden" pitchFamily="34" charset="0"/>
              </a:rPr>
              <a:t>so’m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927377" y="2464943"/>
            <a:ext cx="99738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83,7 </a:t>
            </a:r>
            <a:r>
              <a:rPr lang="en-US" dirty="0" err="1">
                <a:solidFill>
                  <a:srgbClr val="C00000"/>
                </a:solidFill>
                <a:latin typeface="Bahnschrift SemiBold SemiConden" pitchFamily="34" charset="0"/>
              </a:rPr>
              <a:t>mln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.</a:t>
            </a:r>
          </a:p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 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so’m</a:t>
            </a:r>
            <a:endParaRPr lang="ru-RU" dirty="0"/>
          </a:p>
        </p:txBody>
      </p:sp>
      <p:pic>
        <p:nvPicPr>
          <p:cNvPr id="1026" name="Picture 2" descr="unnamed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7615" y="2583464"/>
            <a:ext cx="1114253" cy="976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" name="Рисунок 101" descr="https://blogstroiki.ru/pictures/images/image-0-02-05-71c6c84b7ace5ee5fa01afae6b1ba2f3095e30b386e4f7b5ebbc761febb28871-V.jpg"/>
          <p:cNvPicPr/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172" y="4439155"/>
            <a:ext cx="2718716" cy="194821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" name="Рисунок 102" descr="https://pbs.twimg.com/media/EZ1uKLpXQAEslO8.jpg"/>
          <p:cNvPicPr/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96" b="16009"/>
          <a:stretch/>
        </p:blipFill>
        <p:spPr bwMode="auto">
          <a:xfrm>
            <a:off x="9489332" y="4469987"/>
            <a:ext cx="2446949" cy="203828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8159" y="1674448"/>
            <a:ext cx="1493583" cy="1034444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8937" y="2893348"/>
            <a:ext cx="1511627" cy="846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5283</TotalTime>
  <Words>176</Words>
  <Application>Microsoft Office PowerPoint</Application>
  <PresentationFormat>Широкоэкранный</PresentationFormat>
  <Paragraphs>43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맑은 고딕</vt:lpstr>
      <vt:lpstr>Arial</vt:lpstr>
      <vt:lpstr>Bahnschrift SemiBold</vt:lpstr>
      <vt:lpstr>Bahnschrift SemiBold SemiConden</vt:lpstr>
      <vt:lpstr>Calibri</vt:lpstr>
      <vt:lpstr>Calibri Light</vt:lpstr>
      <vt:lpstr>Тема Office</vt:lpstr>
      <vt:lpstr>Презентация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Oygul Matkarimova</cp:lastModifiedBy>
  <cp:revision>458</cp:revision>
  <dcterms:created xsi:type="dcterms:W3CDTF">2020-12-11T07:51:35Z</dcterms:created>
  <dcterms:modified xsi:type="dcterms:W3CDTF">2021-08-17T13:03:56Z</dcterms:modified>
</cp:coreProperties>
</file>